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handoutMasterIdLst>
    <p:handoutMasterId r:id="rId28"/>
  </p:handoutMasterIdLst>
  <p:sldIdLst>
    <p:sldId id="256" r:id="rId2"/>
    <p:sldId id="349" r:id="rId3"/>
    <p:sldId id="359" r:id="rId4"/>
    <p:sldId id="298" r:id="rId5"/>
    <p:sldId id="363" r:id="rId6"/>
    <p:sldId id="303" r:id="rId7"/>
    <p:sldId id="365" r:id="rId8"/>
    <p:sldId id="307" r:id="rId9"/>
    <p:sldId id="309" r:id="rId10"/>
    <p:sldId id="368" r:id="rId11"/>
    <p:sldId id="378" r:id="rId12"/>
    <p:sldId id="379" r:id="rId13"/>
    <p:sldId id="380" r:id="rId14"/>
    <p:sldId id="381" r:id="rId15"/>
    <p:sldId id="383" r:id="rId16"/>
    <p:sldId id="384" r:id="rId17"/>
    <p:sldId id="385" r:id="rId18"/>
    <p:sldId id="312" r:id="rId19"/>
    <p:sldId id="313" r:id="rId20"/>
    <p:sldId id="314" r:id="rId21"/>
    <p:sldId id="372" r:id="rId22"/>
    <p:sldId id="318" r:id="rId23"/>
    <p:sldId id="319" r:id="rId24"/>
    <p:sldId id="376" r:id="rId25"/>
    <p:sldId id="377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00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D2D9396-73AD-4159-B164-F70AAE202BE6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D51733-6694-464B-9830-64C3C02D3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7383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285C04-16DE-4EA5-B6B4-A53FB5160AF2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A831470-91D2-4DC7-8783-C5348A1796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13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2C3500-195F-2B4C-92D9-527245CC1AE6}" type="slidenum">
              <a:rPr lang="en-US" sz="1200">
                <a:latin typeface="Calibri" charset="0"/>
              </a:rPr>
              <a:pPr eaLnBrk="1" hangingPunct="1"/>
              <a:t>4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283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EEF63E-C748-8749-B6F1-87A49E2DC807}" type="slidenum">
              <a:rPr lang="en-US" sz="1200">
                <a:latin typeface="Calibri" charset="0"/>
              </a:rPr>
              <a:pPr eaLnBrk="1" hangingPunct="1"/>
              <a:t>6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4988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302D85-657E-FB4C-8E51-B22B48E4BB7B}" type="slidenum">
              <a:rPr lang="en-US" sz="1200">
                <a:latin typeface="Calibri" charset="0"/>
              </a:rPr>
              <a:pPr eaLnBrk="1" hangingPunct="1"/>
              <a:t>8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512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E0C4FC-905F-564D-886D-D6571D70F2FB}" type="slidenum">
              <a:rPr lang="en-US" sz="1200">
                <a:latin typeface="Calibri" charset="0"/>
              </a:rPr>
              <a:pPr eaLnBrk="1" hangingPunct="1"/>
              <a:t>18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7634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1AD3690-D2A5-3344-ACE0-3B67BEE00FB6}" type="slidenum">
              <a:rPr lang="en-US" sz="1200">
                <a:latin typeface="Calibri" charset="0"/>
              </a:rPr>
              <a:pPr eaLnBrk="1" hangingPunct="1"/>
              <a:t>20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368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D4B6BF3-CE89-5747-B23E-C997A385F7AD}" type="slidenum">
              <a:rPr lang="en-US" sz="1200">
                <a:latin typeface="Calibri" charset="0"/>
              </a:rPr>
              <a:pPr eaLnBrk="1" hangingPunct="1"/>
              <a:t>22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400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AE5E-D274-4794-9E0E-9B42E8391B47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9188-2F4E-4E0C-AA99-9B2B0FB72B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AE5E-D274-4794-9E0E-9B42E8391B47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9188-2F4E-4E0C-AA99-9B2B0FB72B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AE5E-D274-4794-9E0E-9B42E8391B47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9188-2F4E-4E0C-AA99-9B2B0FB72B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AE5E-D274-4794-9E0E-9B42E8391B47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9188-2F4E-4E0C-AA99-9B2B0FB72B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AE5E-D274-4794-9E0E-9B42E8391B47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9188-2F4E-4E0C-AA99-9B2B0FB72B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AE5E-D274-4794-9E0E-9B42E8391B47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9188-2F4E-4E0C-AA99-9B2B0FB72B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AE5E-D274-4794-9E0E-9B42E8391B47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9188-2F4E-4E0C-AA99-9B2B0FB72B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AE5E-D274-4794-9E0E-9B42E8391B47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9188-2F4E-4E0C-AA99-9B2B0FB72B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AE5E-D274-4794-9E0E-9B42E8391B47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9188-2F4E-4E0C-AA99-9B2B0FB72B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AE5E-D274-4794-9E0E-9B42E8391B47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9188-2F4E-4E0C-AA99-9B2B0FB72B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D22AE5E-D274-4794-9E0E-9B42E8391B47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0D49188-2F4E-4E0C-AA99-9B2B0FB72B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D22AE5E-D274-4794-9E0E-9B42E8391B47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0D49188-2F4E-4E0C-AA99-9B2B0FB72B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8077200" cy="1673352"/>
          </a:xfrm>
        </p:spPr>
        <p:txBody>
          <a:bodyPr>
            <a:normAutofit/>
          </a:bodyPr>
          <a:lstStyle/>
          <a:p>
            <a:pPr algn="ctr"/>
            <a:r>
              <a:rPr lang="en-US" sz="5500" dirty="0" smtClean="0">
                <a:solidFill>
                  <a:srgbClr val="FF0000"/>
                </a:solidFill>
              </a:rPr>
              <a:t>Violent Intruder Response</a:t>
            </a:r>
            <a:endParaRPr lang="en-US" sz="55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8077200" cy="6858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Are You Prepared?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81" y="5486399"/>
            <a:ext cx="1070002" cy="10668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85900" y="5327301"/>
            <a:ext cx="632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Presented by the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Mt. Lebanon Police Department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in conjunction with the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St. Clair Hospital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data:image/jpeg;base64,/9j/4AAQSkZJRgABAQAAAQABAAD/2wCEAAkGBxQTEhUUExIVFhQUFRQVFBISFBQVFBQQFBQWFxQUFRQYHCggGBolHBQUITEhJSkrLi4uFx8zODMvNyguLisBCgoKDg0OGhAQGywkICQsLCwsLCwsLCwsLCwsLCwsLCwsLCwsLCwsLCwsLCwsLCwsLCwsLCwsLCwsLCwsLCwsLP/AABEIAMMBAgMBIgACEQEDEQH/xAAcAAABBQEBAQAAAAAAAAAAAAAFAAIDBAYBBwj/xABDEAABAwIEAwQHBAkCBgMAAAABAAIDBBEFEiExBkFRE2FxkQciMkKBobEVUmJyFCMzQ4KywdHhU5IWVIOTotIk8PH/xAAZAQADAQEBAAAAAAAAAAAAAAABAgMABAX/xAAuEQACAgICAAUDAgYDAAAAAAAAAQIRAxIhMQQTIkFRMmHwI3EUUoGRocEFM0L/2gAMAwEAAhEDEQA/AM6kijqZpUbqDovO3R1g9JE6XBJZDaNjnno0IrDwFWuF+xA/M9gJ+F0656BaRl0rIpiXD9RB+1he0D3rXZ/vFx80NsgYaposnPN8LBVpJ2g2J1Nhbnc7eCkp3NcAbkX01ad9ND03CdY5S6QHOK7JzI3kwfEkqPLfZvktfwJPRxvd+k5CT7DntzNHcQRofEL1TDpIHNvAYi3rFlI/8Uywv34FeRex4F9nS5c3ZPy83ZHW+JtZV8q+jpZmt9ogd5NlleJ4sNkY8ymEPsbOY5olzcvZ1PgbrSxV7gWS/Y8aIXE+S19NuXgmKRU6CtFhHGdVBYdp2jB7k3rj4OOo+BWcsu2R6A1Zvaj0oTEepBE3vcXP+VwhNVx9Wv2lDO5jGD5kE/NZiy5ZFyk/cGq+AhWY5USgiSolcDu0yOyn+G9kOXbJWQCNsuo/wrwu+tc4Ne1jWWzOIJ32sButnT+i2Me3UvP5GNb9SUyjKXQHJI8uslZexwejijbv2r/zPA/lAQ7GfRmwgmmkLT9yT1mnwcNR8bovFIHmRPLbJWVrEaF8Mjo5G2ew2I38iN1WSDnLJWXUrLGLeE4VJUSCKJt3HqbAAbknothD6LpzbNNEOts7rfILI4TiUlPI2WJ1nN+IIO4I5henYT6R4Hs/Xh0bxvlBcw+FtR4FNDX/ANCS29gfB6LB79Sf4Y7fVytn0YQZbdtLm+96lr/lt/VW5/SPSDYSu8GAfzOCHz+lGMexTPP5ntb9AVT9JfjE9YGf6Mqm5s+Ii5sSXC45G2XRJXj6Unf8q3/un/0SS/p/cb1nnzapwViPEOoTnUZ6KE0p6KHpY5peGuMBTE3YHA8r5SPjYra0XpDpX+2HsPeA4eY1+S8idTphhKeM3HhMVwTPZ6nj2iaPbc7ubG7Xu1AXjXFWKM7R8kbAwSOPZs0Fjvtt1TQ0oFxK83aDe1ifnr8Ra6pFvJJJitaq0UWT31vmvc/mGhsdfaFtNFeiltyvcEbauAzaH1fa9nXuQlruuo7jv7QzAXPrd1lYjOuovcj2R7WrToQzQ66rrIBh9UbXB68tvatc25ZAO9R0+KPjdmY4gnmHWzA7bWPxVAyjS5G41yga66AFo11013BURf8AMcvetbUnd240uQL76LOmqZlwayOv7UXLiTzDiSfmuWQGgqMjmOJ0u5rumXTX4XWmbATsuHLBQZ0wlsitZabgfh6Krkc2V5aGi+VpAc7z5IA6nPRdjjdf1Q642Ivf5JFJDM9gp+AKFu8Tnfmkf/QgK6OEaK1v0aOx7jf/AHXuF5bQcW1kOgncQPdl9f8Am1Hmp5+Oq1374N/LGwfMglWWTH8E9JfJrcY9G8Dml0L3ROAJDXHOzw19Yea8rmjyuLTuCRptoUVquIqqQEPqZSDuM5APwFkJspyab4VDxTXYyySLYLgE1U4iFl7bkkNaPiVoYPRpVH2nwt/icT8mrKLfSC2kZbCcVmp3Z4ZCw87WII6Fp0K3GG+k5wbaeAOP3o3Zb+LTf6qvP6Mpw27ZonO+6Q5vkbFZTFsHmpn5JmFp5bEEdQRoUfXD7C+mRtp/Sefcph4ukJ+Qah1R6Sao+yyFv8Lifm5Y0NXciDyS+Q6RJK6rfM90khzPcbk7fIKvlRvhaSBlQ01Lbx67jMA7kXAbhexYc+mc3ND2Jb1jDNO422RhHb3BKWvseDR0b3eyxx/K0n6JhZbdfQcmIQt9qWNvi9o+pWU4zfRTwuLckk2zHQ+s/N0JbuPFNLGkuwLJfseUZVyyLRYBUO9mnlP/AE3/ANlDV4dJEbSRuYej2kX8L7qNlLB6u4NhpqJmRNIaXm2Y7BQmNOiu0ggkEagg2II5grWY9CHouZ/zLv8Atj/2SWeZxpWgAdtsLasYTp1JGqSrvj+H+f1J1P5C9DhAtqFNLgIPuqakrh1CNUlUCoxSZm2YqrwK3JZ7EYCw2XsRyHcIbX4TC/do8k3l1yjbHkTpgCAeaE8U0pdHmAuWXJHVh38rA+AK9Pr+FYXOBtsrDeGIjYkX6oxlTtGfKo8AbKOvO976jXca6E9Oila8fhvp0sDpoLOuL21K0/pL4L/QnCenBNO82cB+5l5D8ruXQi3RY2Gp7/P599yu6Mk1ZBqi4+U30vt15bgXD9eXrf8A0N7Tw8B9LDvPM8/BQGYdB8vl08VI12XUjX3W28i4ch0CYBYmktZvMDX8ztT/AEHwWp4axclmUgEt2J3ym9vp9Fhg8k9eZ7z8UZwCpyueQdWsuL8/WHL4qeSG8aGi9Wb1le3mFvOHOMqOONrHXjI3OW4PfduvyXmVBVNm0Gjubf6jqFLU0ViuKN45HQ0pI9TxziLDpY3BzmSEjQdm4m/Kzi3TzXl0sQv6uysUeH3RmDCe5Jky7MySiZrslwxLVSYT3IbU4eQk3GsXD3EE1ISY8pDvaa8Eg+RBC18PpLGX1qY5vwyeqfNui8/mjIVZ8pCtDJJdMVxT7PRJfSU73aZo/NIT9GhOgw6TFh2ssjYmMu1rI25jfnckrzJ1SVaw/HaiE3ilezrlOh8RsU+0n9XKBql0eoQ+jeAe1LKfDI3+hUOJejmPKTDM4EC+WQBwP8QAt5FZH/j2vIt2oHeI47/RQzcSV0gIdUPsdCBlbp/CAi3jroCU/kpSw5SQdwSD4hN0HNQOpXnqon0j+9QpfJQth7eoXqXD/GVGY2sLhCWgDK4WbcDUhw087FeOGmd3qWOhceRVIS0dpiyjse3S8Z0Ld6ln8Ic76BAuJONqKSB7ATK5ws0dm4AO5Ou4C1l55Bgch90q23ht/wB1NLO2qFWNIFOrB0Ubq7uRl/Db+iqy4G4clJOJQG/p/ckrf2Q5JG4GDkemxK0eFVOm6yLZH9EZw6U21UlwBmsZVLklSgzahddUJ9xKLNTOqLcZsbFQ1M+iDyVAuk2GSD1TXse0tcA5rgQ5jgC1zTuCDoQsDjfo/gkJfSuEbv8ASkLjEfyuHrM+fwWhZMOqsxOCaOWUXwZxTPNW8EVodYMhH4xILeZu75IdiPDVZF7VO8j70f60Hv8AUuR8bL2SONpUNQ2xVV4qXuJ5aPFajDpYWB0scjA64bnY5uY9NRv4rtHNZpFtSbk87DYf18l7Q+Fr2FrwHNcLFrgCCOhB3WJx/gW3r0xt1icdP4HbjwPmFaHiU+HwK8fwZqmqy0ggkEagg6grc4BjUdRaOZwZLs150Y88gfuu+R7tl53NC+NxZI0scN2uFj4947xonRyqs4RmuRU3E95o8KLdCEVjo9Nl536OOLZHSCmldnBa4xOOrmlgvkJ5tsDbpa223obsRXDKCg6ZVOxSUqHVdKFalr1QmqrhTk0FAOupUFnpkbqpiVTMZKVSoegU2hJRWgwLNunwQFGqFhCLm2ZlnD+GWcwjEWAxDkE+idopDIeqota5JuyN+Dx8gEMq8LZ0RmNyqTsuUJV7GQB+y2XRCjoWDkpjEpIY0iGCVNSttsrBgHRNgOieXLpVUTKtTEANkFqbdEcqTohUrO5TmMgbkHRdVzs+5cU6GPMm4g/qpm4xIOaCGoVijOYrocEObDCa9zxqrlVV5W3QrDhlClr3eqVzvsFFd2Nk7hRGvaeSEuk1XRIFTRDUF21TFairWWsgIeE8OCRwDqaGKqbf2k6pnadnLPhy7n70uptQ9FKLe0popT95ZvP3pzZT1K2oNQ3idFHM3JKxrxy6tPVrhqD4LF4jwa9p/UuD2nk8hr2/HZ3jp4I5256lSCrd1TQnOHTA8dmDxTD6ikexxuw3BZKw6B41tmGx7vqvQ+DuL/0pvZyWE7RqNhI0e+3v6hVZf1zHRvAcx2hB+RHQ96wuMYVJRytc1xAveKUbgj3T+IfMfEDoUlmWsuJEpRcHfse1GUph23WU4Zxw1MdybSNsJGjrycPwn+45Iy8Hm5cMk4umUStcE74e9OZAOqpOcBz+aYJ29fmgNQWhgb1V+EMHvIGwhJ1Uxu5RVis1kFSwD2l11XH95ZD7QYpm1I3TOTXZo43Lo1LcSiHvJjsTi6rDV2LNabKJmNtTrZo2hvftKJL7Vj6LMMxyMtvzVSHHA51gs9krMo26Np9vN5A+Sgl4gt7p8lnoa4kp8kpd3dyCnJ+43lBZ3Ed/dKacbPKNZDFal0ZFteqmgxj1b2T1KrF1V0aj7Yf/AKa4s/8Abfckl5DoYeSBEcKiUUjESw2NdE5cGCkCVYPVKdCE6pHqrkvkxmZKfUpCnV8s1T2xqryFEDpIsoToYy4K/PGLJUoFkrycB9yoacqrJQvvoUeyhV3yC6VZWM0DWU7xzUgjcr7HAlSyRgareYzUA5opeSdGyTmiwIKmhiBWeX7G1IsIpyTZaXEeGopYXMkNw4ddQeTh3hAiS3VqYzGnXyk+aEbbsScGzANMuH1ZB1MZs620sLuY8RqOhHctriWJ3YHsddrgHAjmDqEH4zj7Zgf78V9esfvN+G/n1Wcw/ECI+zOoBu3wO489fiu1wWVKb7XZBLSWrD8uNkm11Yp6lxIIN1lKhjidBr0V7A61zXgSDzQnjjraGxye1M2tRiGVguhE1Q5+oJspcXkzNFh4qTD4fVsBcnkuePCs6PLW9HMPjJtc80YmkIboLoDWRTQ3OXTlpsr+B4hmZZ41vv1QnFNWPGWr1B9fHnFze/0Q3DYySbnQFHcTiJBy7H6qOgw8xtuRpzKaM0oUK8b3sgaz1rXUpnbGVUmqwDoqk4Lysla5EkvVwbfAcUYdCFaxSrA1bZZ3AY2k2OhHJSYxLldYHTmki+aR0ygl6h8tc118y5hVTG59iNPkqdFh7pjZov38kYmwQxtvbVVyT4pkYQV2g82KH8PySWEe+W50O64p6DWhzo0Tom2CE11a1o01UVJizjy0VnFtHMlyaCStDeaH1GLA6AoJiNX3oH+nFrrnZaOFNCyer5NjSVWZ1iiM8gaEEwKVsmt0/FSc4APkouPqos43FSHVGIG+mytUTi47aKs6mAZc7p8GKsaPlZFxtUh0lB2wrUyBoWaxCZ7Tm5LTy07ZGXHMXB71nsW2sBqdEuGKTpjZratENJUOdqLq7+kPcLJtHT5WeC7HIG3Ttq+Cco+lFmhNrgnXvWlw+ha5t7rBPncX76LVYNJIG76JZKMXbHxxlKBenc1mh+CA10ABzgqbEqu5tzCEzl7hYFWxtJdCTh8FOsxAWN1mWOySA8gbgfh5jyuimI0+U2PVWcewz/47Jmi2UgO/K7QHzt5q8ZxTS+TmlGTv7BjhyGOR/UdVPxfhrYrPaNiNUI4Xqg2MOv7LiD9R8iPJG8SrhUAN3HNczTjk+xW1KKrsHU2IBwGnRa/huSPN1KEQ4c3LsrWBBrH6lLOm+C8G1GmGeL6yIsyi1zosVUVHZtuOS2eK4YyUgjkhmM4IAwXRUL5J7V2R8PuEupGluaKYw1haGjnuh+EyNYzQjoqOIYqASSfBReN7cFtlXIMxXDOz9ZVIK1rd9lfq6ztW67IJVUDiLtGi6ILipE8kkncQzhpzuzNVLFnvEoF9yquDYl2eh5KDFcRzOuN73WjB7hlNPFZ7HwhSsZG0m2yu4rVxgG9rLG8JYu6RjWDpqUdxbDLxkk8krfPJox4sEvxWmufWbuksfLgwzHxP1XUdoi6TGQwsLbuOyr1coa31UAbWPcLckqYPe8MJ0PVdGlLlkZZrl6UEaSEvGZx16IphvDPbAk6qKfDnsYMvPmAtJwrUZNHHlzUJ5HVxHjj45Rm6aj/R5shOiLGAPcDdc4ipe2mbkNupCccKkiAdqVnyr9w43Tp9GpwLAxILv8u5BuLcBYx4y9du5HeGWyFl7oRi1LK6Y5iSOqkk/bspklzXsDqacMs3NboETpMLExDjyQPEsMdnbuAFq8Nd2cY11S5E0uBoSXQNx2jLBlYNeayj43B3rLZOqg55LjcFBcdpS83YNOqON0GULjZShhba/NFMMxBzWkcuSydVI9hsSQtFhdU3s9d7J8keLBhnbpFT9LMsuUbkraU+ENZHtqRusDRVTWVQdyJW7rsRvH6p5J3wqJrmR5/xRGRJprqrNFP2kL4SPaaRryNtD52K66UGQl//AOKtPWNz2YduYRdtJV0aKUW23wwHhz3Wezm4bfiby+Z8lsODacHRyyIOSpBO2cH4P3/mK3+BhrXXCt4i9ePc58EVf7GjromtjsNzosw6jLHZr6K/iWIC+p0CGz4l2jbDYc1wwjJHdcX2aTCqu9gCr+NuHZnqvP4cRMJvuE3FuJHStsNAuhRbXBzyai+QiZPUdYLJ1crnPIA1V/CsWBBY74JUbQZ78kIJ47sOVrJrRF25YACDcraYHE18JBGtlTqsOY6x6DdC3Y0Kd2Xqk5mvSGS8vtg3FcLLZyGi99dFQqMOcDqCFtsCZ2r87uf0RjFcKjcFZZGiWiaMjwnO6F+o0K2OI4qXstfQclVnoWCO43A0KytZibhdtkk058otjnHGtZBQyhJAf0tySXypDedEHYZSepe11Wp5gJhfkUXoZRHHqoKbCxKS/wCSqp8uyTxuo6mwgqWuYNhpsszxDiBjcMvMqWkqezuN7LtTCJuminijUueimf1R9PYX4Xhc+z3a81qK+rZl9a3RYzCcU7H1TsrtVibXf5WnaYcWLZGlwqv09XyRCFwcdd1kMJxNrRui+G43HvcaJYPkbNhlBc9C4mjtrz5INWVjmxjUbJnE3EDXGzddd1VcWyRjUWstO7TYuNR1aQIixUueLnmtxBUM7PXosbhWAmWWw2butJWUhhAB2S+InDZRj2Hwt09jLcSxE6tafgECp6h9ra6L2Th7D45RqAn8RcGxZC5rQDbkpQ8fGL8uSFnh9dxZ4gJzm16rf4LVB8J6rK4lhoa/Qc9lawmoEehOhXoSakk0c0LjNpkOLPs4oOyWzkbxezx6qBOpXa6KkGmic7UqR2tfdwPd9FpaPEh5hZEA81r8Fw8Pha7nZLnpRVj+Hb2bK2IVJcbC6fTPLGagplV+reLjZF466KSPUa81KV0uCkHFzfNAusqhktbVB2Ek2U8lQO0I5KVkrQbplcV0NPXJK74LkWCepm59VHhkb8xtrbmny4xZtm+SlwCVwJOW46qbc9W2PWLdJBmCrNvWNu5Z/FaIukDxyRGoOYlPpWO2IutiWvIcyU+GHcArGBlri9l3Eawn3rW5BZ99I9l3AG3ch0+IO6pXByfBSGsY3I2ArAIjc3Nllql4cTzVR9WXC10Qwalzbpn6I8kqWTJUSnlPRJar7OYko+edH8IYGSvuLEp8OIua05Ta6pQ0ZcVypjLNF36x6PL3muWXqOq111RGmn1WbbIRqpaaoc5wA5rOAY5OQ5LJmerUdNn5qn9nOHrIjg9SGu9Y2v1XPJ3zE9TD4nHjhUuxjXZDZDK2os7Q28CtHj1ILZwRe3Lmso2LPfVbG0+WU8Xm3xKK9xPlLtFNTukiGoOU/JTYdTgO15LTnB5qhloYHu77Wb5laeRXXsefDDrHZumW+CcQaG35ndGqudtQ/KOSj4d4Gnjb+sDW33F7/RHabhVrHZi91x93QLys08ccjnfJeM4qPdjcEwt0brjZFcYqR2ZAN3W2Gp+Sd2EY9p233nJjsZpYvfb4N1PyXBfmSvliubfSPKX8GV1RK5zYS1pOhkIbp4I3ReiWV37Wdre5gJ+ZWuqeOox+zjc7vOgQer40nf7Iawd2p817C8Vlqkq/PuQ8iUnbLWH+jWli1kJf+Z1h5BE8mG0+zYgejQHFYeqxOaT25XHuvYeQVTMpt5ZfVIrHw6XbHelKuppadggiDS2Zri8NDbtLHtI8y3yVr0f4pRNoY2TsvI0yAusTcGRxbqO4gfBZXieTN2UV9Huu63QWA+Z+SH4a7spnw3Jbc5b9R/cfRdyxSl4ft92Qesc2p6vMMIl9pg+OYKMYFg7tiB4PI/qsHmXQ9cyjNdSZd4YM27uB8IdtIR4SJjvRphrvZqHj/qArG510P702+b+b8/uL/DwNYfRXSXu2qd8S0ozScGsjblbK0+IC89Ex6nzKlbWPGz3f7ikk8z7l/gZYUumbKr4HLnZhIzwA/wAqan4be33WH4lYxuKTf6r/APcVKzGpx+9f5oXl+w2kvk3b8DeWkdk3X8X+FhMX9HNYXl0bWZTyzf4U7eI6kfvXfJSt4qqR+9PkEY5M0eUkLLE5KmwM3gKubvED4OCJU3DVSwawuB7rH+qtt4xqR7wPwUreNZ+eXyWnlzSVUjQxuDtAZ2FVt/2L/l/dJG/+OJvutXEm2X+VFdpnlvbkPNtrq26zhc7qvKwAXUHbEr2KXaPL2fTDVPgIkjuh9FR5JNeRRbD8SLGWTXQ5jm6rl3mrT6O3WDSaXIdhkaWWPRY/FXhrzZGpZcrVWoeGKisf+rbZl9ZHaN+HVbE1C3J0ifiFsvuDn4u4sy/BHOFOCqupObL2cZ9941Pg3mt/wvwDT01nPHayfecPVB7mrcwvsLALjzf8lBXHEv6v/SEUJdtgXhvgampgCW5383v117hyWviAGjRYIfNVsjbmkcAB1KyeMccnVtOP4yPoFGGVt33+f4GWOUzZ4pisFO3NK8Do3cnwC8+x7jN0xtCzs2DmfaP9lnKipfI4ueS5x5uKhKpL1qmjpx4Ix5fLJJJnON3OJ8SUxMJTcy1FyQuTXOTcyY6RNRh1yuZkwvUUpRoBn+IJrVLLnQNaf/J11SrKgGpD2G4Lm67dL7/FW+IIM00YLg3M0C7th6x1PdqqktA2M3MzDaxAbqTbw2259V62LnGjycvGV/uaG67mTrrl15x6Yg5LMnCyWVAJwPTsy52aQjWMPBXQmdmu5FjD1xNy964QUDDyuFcN+q5qiax10k3VJYFnZuHgW3CzuI0YiK1bcVa1gJNhZZzFWPqZA2FpceZGw8Sr4ZT29XR5+WGoqYB7dEWwfD5ZDlY0nv5DxKJcPcKNjAMzszvuN9keJ5rXU9mgBoAA5DQKGbOo2o8lovgo4VwrE0h036xw933B/daqAgCwAAGwGgCHMkVOv4hji0vd3QLysvmZXXY65NMJQNSUJxLiprLiP1ndeQWMrsckl3Nm/dG3xVJryqY/BVzNlYwXuEq/EZJjd7ie7kPAKrnUWZdBXWopKkVJC5NJTe0Ca555BGgnSVwuUYBKkDEQDCSuZU9xUZeiYeFWlfqpXu0VUlFIDAnE41jP5h/Kg0n9Ed4mHqMP4iPMf4QN3Jen4d/po8vxC/UZsAb28EkyBxLGnq1v0Cf8F57PRXR266CuLtu9YJ0FODkyy7lKBiQOXcyYL9F3MsEeHJXTQ5IOQCOuuFcuksA6uJJLGB2ExB+UOFxfZbemp2xgNY0NHQBJJVzv2OCJNGdVZLl1JcUxwPxBVPa0ZXEX3ss61JJdOFLQtElaV1rtUkkWUROxceUkkg45gT0kkAjV1JJYwwptlxJYBFMq4SSToDBnEv7Jn5x/KUBPJJJeh4f6DzfE/wDYzX4f+yj/ACN+gUqSS4ZfUz0IfSv2OkJtkkkoxyy7dJJEA4OTwUkkAo6VwtXEkAjSFwpJIinEkkkQH//Z"/>
          <p:cNvSpPr>
            <a:spLocks noChangeAspect="1" noChangeArrowheads="1"/>
          </p:cNvSpPr>
          <p:nvPr/>
        </p:nvSpPr>
        <p:spPr bwMode="auto">
          <a:xfrm>
            <a:off x="381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79" y="1972159"/>
            <a:ext cx="4200041" cy="29136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421" y="5915943"/>
            <a:ext cx="2130379" cy="4086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065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57200" y="152400"/>
            <a:ext cx="815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7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Lockdown</a:t>
            </a:r>
            <a:endParaRPr lang="en-US" sz="72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228600" y="1752600"/>
            <a:ext cx="8223564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47688" indent="-411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136525" indent="0"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None/>
            </a:pPr>
            <a:endParaRPr lang="en-US" sz="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If you determine that Lockdown is your best option: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8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Make all attempts to secure your location by barricading.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8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Once barricaded, no one                                                     should be allowed to enter                                                                    your location.</a:t>
            </a:r>
          </a:p>
          <a:p>
            <a:pPr marL="136525" indent="0"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None/>
            </a:pPr>
            <a:endParaRPr lang="en-US" sz="360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3886200"/>
            <a:ext cx="3352800" cy="25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0397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2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2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2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0"/>
            <a:ext cx="5791200" cy="6880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2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2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6745" y="685800"/>
            <a:ext cx="3470822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 err="1" smtClean="0">
                <a:ln w="50800"/>
                <a:solidFill>
                  <a:srgbClr val="FF0000"/>
                </a:solidFill>
                <a:latin typeface="+mj-lt"/>
                <a:ea typeface="+mn-ea"/>
                <a:cs typeface="Cambria"/>
              </a:rPr>
              <a:t>AL</a:t>
            </a:r>
            <a:r>
              <a:rPr lang="en-US" sz="9600" b="1" u="sng" dirty="0" err="1" smtClean="0">
                <a:ln w="50800"/>
                <a:solidFill>
                  <a:srgbClr val="FF0000"/>
                </a:solidFill>
                <a:latin typeface="+mj-lt"/>
                <a:ea typeface="+mn-ea"/>
                <a:cs typeface="Cambria"/>
              </a:rPr>
              <a:t>i</a:t>
            </a:r>
            <a:r>
              <a:rPr lang="en-US" sz="9600" b="1" dirty="0" err="1" smtClean="0">
                <a:ln w="50800"/>
                <a:solidFill>
                  <a:srgbClr val="FF0000"/>
                </a:solidFill>
                <a:latin typeface="+mj-lt"/>
                <a:ea typeface="+mn-ea"/>
                <a:cs typeface="Cambria"/>
              </a:rPr>
              <a:t>CE</a:t>
            </a:r>
            <a:endParaRPr lang="en-US" sz="9600" b="1" dirty="0">
              <a:ln w="50800"/>
              <a:solidFill>
                <a:srgbClr val="FF0000"/>
              </a:solidFill>
              <a:latin typeface="+mj-lt"/>
              <a:ea typeface="+mn-ea"/>
              <a:cs typeface="Cambri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3810000"/>
            <a:ext cx="7885113" cy="15001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8800" b="1" dirty="0" smtClean="0">
                <a:solidFill>
                  <a:srgbClr val="FF0000"/>
                </a:solidFill>
              </a:rPr>
              <a:t>Inform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75500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57200" y="152400"/>
            <a:ext cx="815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7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Inform</a:t>
            </a:r>
            <a:endParaRPr lang="en-US" sz="72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381000" y="1600200"/>
            <a:ext cx="8458200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47688" indent="-411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+mn-lt"/>
                <a:cs typeface="Cambria"/>
              </a:rPr>
              <a:t>Continuation of </a:t>
            </a:r>
            <a:r>
              <a:rPr lang="en-US" sz="2400" b="1" dirty="0">
                <a:solidFill>
                  <a:srgbClr val="FF0000"/>
                </a:solidFill>
                <a:latin typeface="+mn-lt"/>
                <a:cs typeface="Cambria"/>
              </a:rPr>
              <a:t>ALERT 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Cambria"/>
              </a:rPr>
              <a:t>communication.</a:t>
            </a:r>
            <a:endParaRPr lang="en-US" sz="2400" b="1" dirty="0" smtClean="0">
              <a:solidFill>
                <a:schemeClr val="bg1"/>
              </a:solidFill>
              <a:latin typeface="+mn-lt"/>
              <a:cs typeface="Cambria"/>
            </a:endParaRPr>
          </a:p>
          <a:p>
            <a:pPr marL="136525" inden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None/>
            </a:pPr>
            <a:endParaRPr lang="en-US" sz="700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If possible, real-time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information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should be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provided by all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means available.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7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Use this information to make single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                                                               or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collective decisions as to the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best                                                     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option for survival.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7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Be flexible because the situation                                                              will be dynamic and fluid.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1" r="23362"/>
          <a:stretch/>
        </p:blipFill>
        <p:spPr>
          <a:xfrm rot="5400000">
            <a:off x="5908897" y="3387503"/>
            <a:ext cx="2924968" cy="2855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852347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5448"/>
            <a:ext cx="8839200" cy="1252728"/>
          </a:xfrm>
        </p:spPr>
        <p:txBody>
          <a:bodyPr>
            <a:noAutofit/>
          </a:bodyPr>
          <a:lstStyle/>
          <a:p>
            <a:pPr algn="ctr"/>
            <a:r>
              <a:rPr lang="en-US" sz="5000" dirty="0" smtClean="0">
                <a:solidFill>
                  <a:srgbClr val="FF0000"/>
                </a:solidFill>
              </a:rPr>
              <a:t>Why are we talking about this?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60" y="1676400"/>
            <a:ext cx="8496300" cy="457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On average, </a:t>
            </a: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</a:t>
            </a:r>
            <a:r>
              <a:rPr lang="en-US" sz="2400" dirty="0" smtClean="0">
                <a:solidFill>
                  <a:schemeClr val="bg1"/>
                </a:solidFill>
              </a:rPr>
              <a:t> mass shootings                                                        take place in the U.S. every year.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During 2014, there were </a:t>
            </a: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14                                                        </a:t>
            </a:r>
            <a:r>
              <a:rPr lang="en-US" sz="2400" dirty="0" smtClean="0">
                <a:solidFill>
                  <a:schemeClr val="bg1"/>
                </a:solidFill>
              </a:rPr>
              <a:t>active </a:t>
            </a:r>
            <a:r>
              <a:rPr lang="en-US" sz="2400" dirty="0">
                <a:solidFill>
                  <a:schemeClr val="bg1"/>
                </a:solidFill>
              </a:rPr>
              <a:t>s</a:t>
            </a:r>
            <a:r>
              <a:rPr lang="en-US" sz="2400" dirty="0" smtClean="0">
                <a:solidFill>
                  <a:schemeClr val="bg1"/>
                </a:solidFill>
              </a:rPr>
              <a:t>hooter incidents at                                                              hospitals that left </a:t>
            </a: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15</a:t>
            </a:r>
            <a:r>
              <a:rPr lang="en-US" sz="2400" dirty="0" smtClean="0">
                <a:solidFill>
                  <a:schemeClr val="bg1"/>
                </a:solidFill>
              </a:rPr>
              <a:t> people                                                                       dead.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Since 2000, </a:t>
            </a: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161</a:t>
            </a:r>
            <a:r>
              <a:rPr lang="en-US" sz="2400" dirty="0" smtClean="0">
                <a:solidFill>
                  <a:schemeClr val="bg1"/>
                </a:solidFill>
              </a:rPr>
              <a:t> people                                                                        have been </a:t>
            </a:r>
            <a:r>
              <a:rPr lang="en-US" sz="2400" dirty="0">
                <a:solidFill>
                  <a:schemeClr val="bg1"/>
                </a:solidFill>
              </a:rPr>
              <a:t>killed in </a:t>
            </a:r>
            <a:r>
              <a:rPr lang="en-US" sz="2400" dirty="0" smtClean="0">
                <a:solidFill>
                  <a:schemeClr val="bg1"/>
                </a:solidFill>
              </a:rPr>
              <a:t>                                                                                                        hospital shootings.</a:t>
            </a:r>
            <a:endParaRPr lang="en-US" dirty="0" smtClean="0">
              <a:solidFill>
                <a:schemeClr val="bg1"/>
              </a:solidFill>
            </a:endParaRPr>
          </a:p>
          <a:p>
            <a:pPr marL="118872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118872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118872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118872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4489" y="1600200"/>
            <a:ext cx="4236290" cy="242846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515" y="4339875"/>
            <a:ext cx="4343400" cy="2272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668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7056" y="685800"/>
            <a:ext cx="541020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 err="1" smtClean="0">
                <a:ln w="50800"/>
                <a:solidFill>
                  <a:srgbClr val="FF0000"/>
                </a:solidFill>
                <a:latin typeface="+mj-lt"/>
                <a:ea typeface="+mn-ea"/>
                <a:cs typeface="Cambria"/>
              </a:rPr>
              <a:t>ALiC</a:t>
            </a:r>
            <a:r>
              <a:rPr lang="en-US" sz="9600" b="1" u="sng" dirty="0" err="1" smtClean="0">
                <a:ln w="50800"/>
                <a:solidFill>
                  <a:srgbClr val="FF0000"/>
                </a:solidFill>
                <a:latin typeface="+mj-lt"/>
                <a:ea typeface="+mn-ea"/>
                <a:cs typeface="Cambria"/>
              </a:rPr>
              <a:t>E</a:t>
            </a:r>
            <a:endParaRPr lang="en-US" sz="9600" b="1" u="sng" dirty="0">
              <a:ln w="50800"/>
              <a:solidFill>
                <a:srgbClr val="FF0000"/>
              </a:solidFill>
              <a:latin typeface="+mj-lt"/>
              <a:ea typeface="+mn-ea"/>
              <a:cs typeface="Cambri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3886200"/>
            <a:ext cx="7885113" cy="15001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8800" b="1" dirty="0" smtClean="0">
                <a:solidFill>
                  <a:srgbClr val="FF0000"/>
                </a:solidFill>
              </a:rPr>
              <a:t>Evacuation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10580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57200" y="152400"/>
            <a:ext cx="815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7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Evacuate</a:t>
            </a:r>
            <a:endParaRPr lang="en-US" sz="72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228600" y="1905000"/>
            <a:ext cx="86106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47688" indent="-411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Only </a:t>
            </a: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% of </a:t>
            </a: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Violent Intruder 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events have been by more than one person</a:t>
            </a: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.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800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Make decisions based on </a:t>
            </a:r>
            <a:r>
              <a:rPr lang="en-US" sz="3600" b="1" u="sng" dirty="0" smtClean="0">
                <a:solidFill>
                  <a:schemeClr val="bg1"/>
                </a:solidFill>
                <a:latin typeface="+mn-lt"/>
              </a:rPr>
              <a:t>what is known</a:t>
            </a: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.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8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Common Sense…If the intruder is 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inside, you get outside</a:t>
            </a: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149880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8056" y="609600"/>
            <a:ext cx="4648200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 err="1" smtClean="0">
                <a:ln w="50800"/>
                <a:solidFill>
                  <a:srgbClr val="FF0000"/>
                </a:solidFill>
                <a:latin typeface="+mj-lt"/>
                <a:ea typeface="+mn-ea"/>
                <a:cs typeface="Cambria"/>
              </a:rPr>
              <a:t>ALi</a:t>
            </a:r>
            <a:r>
              <a:rPr lang="en-US" sz="9600" b="1" u="sng" dirty="0" err="1" smtClean="0">
                <a:ln w="50800"/>
                <a:solidFill>
                  <a:srgbClr val="FF0000"/>
                </a:solidFill>
                <a:latin typeface="+mj-lt"/>
                <a:ea typeface="+mn-ea"/>
                <a:cs typeface="Cambria"/>
              </a:rPr>
              <a:t>C</a:t>
            </a:r>
            <a:r>
              <a:rPr lang="en-US" sz="9600" b="1" dirty="0" err="1" smtClean="0">
                <a:ln w="50800"/>
                <a:solidFill>
                  <a:srgbClr val="FF0000"/>
                </a:solidFill>
                <a:latin typeface="+mj-lt"/>
                <a:ea typeface="+mn-ea"/>
                <a:cs typeface="Cambria"/>
              </a:rPr>
              <a:t>E</a:t>
            </a:r>
            <a:endParaRPr lang="en-US" sz="9600" b="1" dirty="0">
              <a:ln w="50800"/>
              <a:solidFill>
                <a:srgbClr val="FF0000"/>
              </a:solidFill>
              <a:latin typeface="+mj-lt"/>
              <a:ea typeface="+mn-ea"/>
              <a:cs typeface="Cambri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3810000"/>
            <a:ext cx="7885113" cy="15001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8800" b="1" dirty="0" smtClean="0">
                <a:solidFill>
                  <a:srgbClr val="FF0000"/>
                </a:solidFill>
                <a:ea typeface="+mn-ea"/>
                <a:cs typeface="Cambria"/>
              </a:rPr>
              <a:t>Counter</a:t>
            </a:r>
            <a:endParaRPr lang="en-US" sz="8800" b="1" dirty="0">
              <a:solidFill>
                <a:srgbClr val="FF0000"/>
              </a:solidFill>
              <a:ea typeface="+mn-ea"/>
              <a:cs typeface="Cambr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1774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57200" y="50104"/>
            <a:ext cx="8153400" cy="132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en-US" sz="7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Counter</a:t>
            </a:r>
          </a:p>
          <a:p>
            <a:pPr algn="ctr" eaLnBrk="1" hangingPunct="1">
              <a:spcAft>
                <a:spcPts val="600"/>
              </a:spcAft>
              <a:defRPr/>
            </a:pPr>
            <a:endParaRPr lang="en-US" b="1" dirty="0">
              <a:solidFill>
                <a:srgbClr val="D7303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 eaLnBrk="1" hangingPunct="1">
              <a:spcAft>
                <a:spcPts val="600"/>
              </a:spcAft>
              <a:defRPr/>
            </a:pPr>
            <a:r>
              <a:rPr lang="en-US" sz="3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anose="020B0604020202020204" pitchFamily="34" charset="0"/>
              </a:rPr>
              <a:t>You </a:t>
            </a:r>
            <a:r>
              <a:rPr lang="en-US" sz="3000" b="1" u="sng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anose="020B0604020202020204" pitchFamily="34" charset="0"/>
              </a:rPr>
              <a:t>can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anose="020B0604020202020204" pitchFamily="34" charset="0"/>
              </a:rPr>
              <a:t> survive contact with </a:t>
            </a:r>
            <a:r>
              <a:rPr lang="en-US" sz="3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anose="020B0604020202020204" pitchFamily="34" charset="0"/>
              </a:rPr>
              <a:t>an 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anose="020B0604020202020204" pitchFamily="34" charset="0"/>
              </a:rPr>
              <a:t>armed </a:t>
            </a:r>
            <a:r>
              <a:rPr lang="en-US" sz="3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anose="020B0604020202020204" pitchFamily="34" charset="0"/>
              </a:rPr>
              <a:t>intruder</a:t>
            </a:r>
            <a:r>
              <a:rPr lang="en-US" sz="3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anose="020B0604020202020204" pitchFamily="34" charset="0"/>
              </a:rPr>
              <a:t>!!</a:t>
            </a:r>
            <a:endParaRPr lang="en-US" sz="3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9459" name="Text Box 8"/>
          <p:cNvSpPr txBox="1">
            <a:spLocks noChangeArrowheads="1"/>
          </p:cNvSpPr>
          <p:nvPr/>
        </p:nvSpPr>
        <p:spPr bwMode="auto">
          <a:xfrm>
            <a:off x="152400" y="2438400"/>
            <a:ext cx="876300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47688" indent="-411163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Police miss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70-80%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 of their shots in dynamic events. 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The “bad guy” is not usually a highly skilled shooter. 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Used only as a </a:t>
            </a:r>
            <a:r>
              <a:rPr lang="en-US" sz="3200" b="1" u="sng" dirty="0">
                <a:solidFill>
                  <a:srgbClr val="FF0000"/>
                </a:solidFill>
                <a:latin typeface="+mn-lt"/>
              </a:rPr>
              <a:t>LAST RESORT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!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8905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57200" y="50104"/>
            <a:ext cx="8153400" cy="132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en-US" sz="7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Counter</a:t>
            </a:r>
          </a:p>
          <a:p>
            <a:pPr algn="ctr" eaLnBrk="1" hangingPunct="1">
              <a:spcAft>
                <a:spcPts val="600"/>
              </a:spcAft>
              <a:defRPr/>
            </a:pPr>
            <a:endParaRPr lang="en-US" b="1" dirty="0">
              <a:solidFill>
                <a:srgbClr val="D7303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 eaLnBrk="1" hangingPunct="1">
              <a:spcAft>
                <a:spcPts val="600"/>
              </a:spcAft>
              <a:defRPr/>
            </a:pP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!!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Text Box 8"/>
          <p:cNvSpPr txBox="1">
            <a:spLocks noChangeArrowheads="1"/>
          </p:cNvSpPr>
          <p:nvPr/>
        </p:nvSpPr>
        <p:spPr bwMode="auto">
          <a:xfrm>
            <a:off x="381000" y="1524000"/>
            <a:ext cx="8305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47688" indent="-411163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136525" indent="0" algn="ctr">
              <a:spcAft>
                <a:spcPts val="600"/>
              </a:spcAft>
              <a:buClr>
                <a:srgbClr val="C00000"/>
              </a:buClr>
              <a:defRPr/>
            </a:pPr>
            <a:endParaRPr lang="en-US" sz="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Engage 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in acts that disrupt the shooter from shooting 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accurately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(OODA Loop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):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n-US" sz="800" dirty="0">
              <a:solidFill>
                <a:schemeClr val="bg1"/>
              </a:solidFill>
              <a:latin typeface="+mn-lt"/>
            </a:endParaRPr>
          </a:p>
          <a:p>
            <a:pPr marL="18288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Noise (Scream)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  <a:p>
            <a:pPr marL="18288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Movement (Run Around)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  <a:p>
            <a:pPr marL="18288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Distance (Run Away)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  <a:p>
            <a:pPr marL="18288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Distractions (Throw Things)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  <a:p>
            <a:pPr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n-US" sz="1800" dirty="0" smtClean="0">
              <a:solidFill>
                <a:schemeClr val="bg1"/>
              </a:solidFill>
              <a:latin typeface="+mn-lt"/>
            </a:endParaRPr>
          </a:p>
          <a:p>
            <a:pPr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4731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05000"/>
            <a:ext cx="8077200" cy="9906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The </a:t>
            </a:r>
            <a:r>
              <a:rPr lang="en-US" sz="6600" dirty="0" err="1" smtClean="0">
                <a:solidFill>
                  <a:srgbClr val="FF0000"/>
                </a:solidFill>
              </a:rPr>
              <a:t>ALiCE</a:t>
            </a:r>
            <a:r>
              <a:rPr lang="en-US" sz="6600" dirty="0" smtClean="0">
                <a:solidFill>
                  <a:srgbClr val="FF0000"/>
                </a:solidFill>
              </a:rPr>
              <a:t> Response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500345"/>
            <a:ext cx="942669" cy="9398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00200" y="5334000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Presented by the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Mt. Lebanon Police Department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 conjunction with </a:t>
            </a:r>
            <a:r>
              <a:rPr lang="en-US" dirty="0" smtClean="0">
                <a:solidFill>
                  <a:schemeClr val="bg1"/>
                </a:solidFill>
              </a:rPr>
              <a:t>the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St. Clair Hospital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data:image/jpeg;base64,/9j/4AAQSkZJRgABAQAAAQABAAD/2wCEAAkGBxQTEhUUExIVFhQUFRQVFBISFBQVFBQQFBQWFxQUFRQYHCggGBolHBQUITEhJSkrLi4uFx8zODMvNyguLisBCgoKDg0OGhAQGywkICQsLCwsLCwsLCwsLCwsLCwsLCwsLCwsLCwsLCwsLCwsLCwsLCwsLCwsLCwsLCwsLCwsLP/AABEIAMMBAgMBIgACEQEDEQH/xAAcAAABBQEBAQAAAAAAAAAAAAAFAAIDBAYBBwj/xABDEAABAwIEAwQHBAkCBgMAAAABAAIDBBEFEiExBkFRE2FxkQciMkKBobEVUmJyFCMzQ4KywdHhU5IWVIOTotIk8PH/xAAZAQADAQEBAAAAAAAAAAAAAAABAgMABAX/xAAuEQACAgICAAUDAgYDAAAAAAAAAQIRAxIhMQQTIkFRMmHwI3EUUoGRocEFM0L/2gAMAwEAAhEDEQA/AM6kijqZpUbqDovO3R1g9JE6XBJZDaNjnno0IrDwFWuF+xA/M9gJ+F0656BaRl0rIpiXD9RB+1he0D3rXZ/vFx80NsgYaposnPN8LBVpJ2g2J1Nhbnc7eCkp3NcAbkX01ad9ND03CdY5S6QHOK7JzI3kwfEkqPLfZvktfwJPRxvd+k5CT7DntzNHcQRofEL1TDpIHNvAYi3rFlI/8Uywv34FeRex4F9nS5c3ZPy83ZHW+JtZV8q+jpZmt9ogd5NlleJ4sNkY8ymEPsbOY5olzcvZ1PgbrSxV7gWS/Y8aIXE+S19NuXgmKRU6CtFhHGdVBYdp2jB7k3rj4OOo+BWcsu2R6A1Zvaj0oTEepBE3vcXP+VwhNVx9Wv2lDO5jGD5kE/NZiy5ZFyk/cGq+AhWY5USgiSolcDu0yOyn+G9kOXbJWQCNsuo/wrwu+tc4Ne1jWWzOIJ32sButnT+i2Me3UvP5GNb9SUyjKXQHJI8uslZexwejijbv2r/zPA/lAQ7GfRmwgmmkLT9yT1mnwcNR8bovFIHmRPLbJWVrEaF8Mjo5G2ew2I38iN1WSDnLJWXUrLGLeE4VJUSCKJt3HqbAAbknothD6LpzbNNEOts7rfILI4TiUlPI2WJ1nN+IIO4I5henYT6R4Hs/Xh0bxvlBcw+FtR4FNDX/ANCS29gfB6LB79Sf4Y7fVytn0YQZbdtLm+96lr/lt/VW5/SPSDYSu8GAfzOCHz+lGMexTPP5ntb9AVT9JfjE9YGf6Mqm5s+Ii5sSXC45G2XRJXj6Unf8q3/un/0SS/p/cb1nnzapwViPEOoTnUZ6KE0p6KHpY5peGuMBTE3YHA8r5SPjYra0XpDpX+2HsPeA4eY1+S8idTphhKeM3HhMVwTPZ6nj2iaPbc7ubG7Xu1AXjXFWKM7R8kbAwSOPZs0Fjvtt1TQ0oFxK83aDe1ifnr8Ra6pFvJJJitaq0UWT31vmvc/mGhsdfaFtNFeiltyvcEbauAzaH1fa9nXuQlruuo7jv7QzAXPrd1lYjOuovcj2R7WrToQzQ66rrIBh9UbXB68tvatc25ZAO9R0+KPjdmY4gnmHWzA7bWPxVAyjS5G41yga66AFo11013BURf8AMcvetbUnd240uQL76LOmqZlwayOv7UXLiTzDiSfmuWQGgqMjmOJ0u5rumXTX4XWmbATsuHLBQZ0wlsitZabgfh6Krkc2V5aGi+VpAc7z5IA6nPRdjjdf1Q642Ivf5JFJDM9gp+AKFu8Tnfmkf/QgK6OEaK1v0aOx7jf/AHXuF5bQcW1kOgncQPdl9f8Am1Hmp5+Oq1374N/LGwfMglWWTH8E9JfJrcY9G8Dml0L3ROAJDXHOzw19Yea8rmjyuLTuCRptoUVquIqqQEPqZSDuM5APwFkJspyab4VDxTXYyySLYLgE1U4iFl7bkkNaPiVoYPRpVH2nwt/icT8mrKLfSC2kZbCcVmp3Z4ZCw87WII6Fp0K3GG+k5wbaeAOP3o3Zb+LTf6qvP6Mpw27ZonO+6Q5vkbFZTFsHmpn5JmFp5bEEdQRoUfXD7C+mRtp/Sefcph4ukJ+Qah1R6Sao+yyFv8Lifm5Y0NXciDyS+Q6RJK6rfM90khzPcbk7fIKvlRvhaSBlQ01Lbx67jMA7kXAbhexYc+mc3ND2Jb1jDNO422RhHb3BKWvseDR0b3eyxx/K0n6JhZbdfQcmIQt9qWNvi9o+pWU4zfRTwuLckk2zHQ+s/N0JbuPFNLGkuwLJfseUZVyyLRYBUO9mnlP/AE3/ANlDV4dJEbSRuYej2kX8L7qNlLB6u4NhpqJmRNIaXm2Y7BQmNOiu0ggkEagg2II5grWY9CHouZ/zLv8Atj/2SWeZxpWgAdtsLasYTp1JGqSrvj+H+f1J1P5C9DhAtqFNLgIPuqakrh1CNUlUCoxSZm2YqrwK3JZ7EYCw2XsRyHcIbX4TC/do8k3l1yjbHkTpgCAeaE8U0pdHmAuWXJHVh38rA+AK9Pr+FYXOBtsrDeGIjYkX6oxlTtGfKo8AbKOvO976jXca6E9Oila8fhvp0sDpoLOuL21K0/pL4L/QnCenBNO82cB+5l5D8ruXQi3RY2Gp7/P599yu6Mk1ZBqi4+U30vt15bgXD9eXrf8A0N7Tw8B9LDvPM8/BQGYdB8vl08VI12XUjX3W28i4ch0CYBYmktZvMDX8ztT/AEHwWp4axclmUgEt2J3ym9vp9Fhg8k9eZ7z8UZwCpyueQdWsuL8/WHL4qeSG8aGi9Wb1le3mFvOHOMqOONrHXjI3OW4PfduvyXmVBVNm0Gjubf6jqFLU0ViuKN45HQ0pI9TxziLDpY3BzmSEjQdm4m/Kzi3TzXl0sQv6uysUeH3RmDCe5Jky7MySiZrslwxLVSYT3IbU4eQk3GsXD3EE1ISY8pDvaa8Eg+RBC18PpLGX1qY5vwyeqfNui8/mjIVZ8pCtDJJdMVxT7PRJfSU73aZo/NIT9GhOgw6TFh2ssjYmMu1rI25jfnckrzJ1SVaw/HaiE3ilezrlOh8RsU+0n9XKBql0eoQ+jeAe1LKfDI3+hUOJejmPKTDM4EC+WQBwP8QAt5FZH/j2vIt2oHeI47/RQzcSV0gIdUPsdCBlbp/CAi3jroCU/kpSw5SQdwSD4hN0HNQOpXnqon0j+9QpfJQth7eoXqXD/GVGY2sLhCWgDK4WbcDUhw087FeOGmd3qWOhceRVIS0dpiyjse3S8Z0Ld6ln8Ic76BAuJONqKSB7ATK5ws0dm4AO5Ou4C1l55Bgch90q23ht/wB1NLO2qFWNIFOrB0Ubq7uRl/Db+iqy4G4clJOJQG/p/ckrf2Q5JG4GDkemxK0eFVOm6yLZH9EZw6U21UlwBmsZVLklSgzahddUJ9xKLNTOqLcZsbFQ1M+iDyVAuk2GSD1TXse0tcA5rgQ5jgC1zTuCDoQsDjfo/gkJfSuEbv8ASkLjEfyuHrM+fwWhZMOqsxOCaOWUXwZxTPNW8EVodYMhH4xILeZu75IdiPDVZF7VO8j70f60Hv8AUuR8bL2SONpUNQ2xVV4qXuJ5aPFajDpYWB0scjA64bnY5uY9NRv4rtHNZpFtSbk87DYf18l7Q+Fr2FrwHNcLFrgCCOhB3WJx/gW3r0xt1icdP4HbjwPmFaHiU+HwK8fwZqmqy0ggkEagg6grc4BjUdRaOZwZLs150Y88gfuu+R7tl53NC+NxZI0scN2uFj4947xonRyqs4RmuRU3E95o8KLdCEVjo9Nl536OOLZHSCmldnBa4xOOrmlgvkJ5tsDbpa223obsRXDKCg6ZVOxSUqHVdKFalr1QmqrhTk0FAOupUFnpkbqpiVTMZKVSoegU2hJRWgwLNunwQFGqFhCLm2ZlnD+GWcwjEWAxDkE+idopDIeqota5JuyN+Dx8gEMq8LZ0RmNyqTsuUJV7GQB+y2XRCjoWDkpjEpIY0iGCVNSttsrBgHRNgOieXLpVUTKtTEANkFqbdEcqTohUrO5TmMgbkHRdVzs+5cU6GPMm4g/qpm4xIOaCGoVijOYrocEObDCa9zxqrlVV5W3QrDhlClr3eqVzvsFFd2Nk7hRGvaeSEuk1XRIFTRDUF21TFairWWsgIeE8OCRwDqaGKqbf2k6pnadnLPhy7n70uptQ9FKLe0popT95ZvP3pzZT1K2oNQ3idFHM3JKxrxy6tPVrhqD4LF4jwa9p/UuD2nk8hr2/HZ3jp4I5256lSCrd1TQnOHTA8dmDxTD6ikexxuw3BZKw6B41tmGx7vqvQ+DuL/0pvZyWE7RqNhI0e+3v6hVZf1zHRvAcx2hB+RHQ96wuMYVJRytc1xAveKUbgj3T+IfMfEDoUlmWsuJEpRcHfse1GUph23WU4Zxw1MdybSNsJGjrycPwn+45Iy8Hm5cMk4umUStcE74e9OZAOqpOcBz+aYJ29fmgNQWhgb1V+EMHvIGwhJ1Uxu5RVis1kFSwD2l11XH95ZD7QYpm1I3TOTXZo43Lo1LcSiHvJjsTi6rDV2LNabKJmNtTrZo2hvftKJL7Vj6LMMxyMtvzVSHHA51gs9krMo26Np9vN5A+Sgl4gt7p8lnoa4kp8kpd3dyCnJ+43lBZ3Ed/dKacbPKNZDFal0ZFteqmgxj1b2T1KrF1V0aj7Yf/AKa4s/8Abfckl5DoYeSBEcKiUUjESw2NdE5cGCkCVYPVKdCE6pHqrkvkxmZKfUpCnV8s1T2xqryFEDpIsoToYy4K/PGLJUoFkrycB9yoacqrJQvvoUeyhV3yC6VZWM0DWU7xzUgjcr7HAlSyRgareYzUA5opeSdGyTmiwIKmhiBWeX7G1IsIpyTZaXEeGopYXMkNw4ddQeTh3hAiS3VqYzGnXyk+aEbbsScGzANMuH1ZB1MZs620sLuY8RqOhHctriWJ3YHsddrgHAjmDqEH4zj7Zgf78V9esfvN+G/n1Wcw/ECI+zOoBu3wO489fiu1wWVKb7XZBLSWrD8uNkm11Yp6lxIIN1lKhjidBr0V7A61zXgSDzQnjjraGxye1M2tRiGVguhE1Q5+oJspcXkzNFh4qTD4fVsBcnkuePCs6PLW9HMPjJtc80YmkIboLoDWRTQ3OXTlpsr+B4hmZZ41vv1QnFNWPGWr1B9fHnFze/0Q3DYySbnQFHcTiJBy7H6qOgw8xtuRpzKaM0oUK8b3sgaz1rXUpnbGVUmqwDoqk4Lysla5EkvVwbfAcUYdCFaxSrA1bZZ3AY2k2OhHJSYxLldYHTmki+aR0ygl6h8tc118y5hVTG59iNPkqdFh7pjZov38kYmwQxtvbVVyT4pkYQV2g82KH8PySWEe+W50O64p6DWhzo0Tom2CE11a1o01UVJizjy0VnFtHMlyaCStDeaH1GLA6AoJiNX3oH+nFrrnZaOFNCyer5NjSVWZ1iiM8gaEEwKVsmt0/FSc4APkouPqos43FSHVGIG+mytUTi47aKs6mAZc7p8GKsaPlZFxtUh0lB2wrUyBoWaxCZ7Tm5LTy07ZGXHMXB71nsW2sBqdEuGKTpjZratENJUOdqLq7+kPcLJtHT5WeC7HIG3Ttq+Cco+lFmhNrgnXvWlw+ha5t7rBPncX76LVYNJIG76JZKMXbHxxlKBenc1mh+CA10ABzgqbEqu5tzCEzl7hYFWxtJdCTh8FOsxAWN1mWOySA8gbgfh5jyuimI0+U2PVWcewz/47Jmi2UgO/K7QHzt5q8ZxTS+TmlGTv7BjhyGOR/UdVPxfhrYrPaNiNUI4Xqg2MOv7LiD9R8iPJG8SrhUAN3HNczTjk+xW1KKrsHU2IBwGnRa/huSPN1KEQ4c3LsrWBBrH6lLOm+C8G1GmGeL6yIsyi1zosVUVHZtuOS2eK4YyUgjkhmM4IAwXRUL5J7V2R8PuEupGluaKYw1haGjnuh+EyNYzQjoqOIYqASSfBReN7cFtlXIMxXDOz9ZVIK1rd9lfq6ztW67IJVUDiLtGi6ILipE8kkncQzhpzuzNVLFnvEoF9yquDYl2eh5KDFcRzOuN73WjB7hlNPFZ7HwhSsZG0m2yu4rVxgG9rLG8JYu6RjWDpqUdxbDLxkk8krfPJox4sEvxWmufWbuksfLgwzHxP1XUdoi6TGQwsLbuOyr1coa31UAbWPcLckqYPe8MJ0PVdGlLlkZZrl6UEaSEvGZx16IphvDPbAk6qKfDnsYMvPmAtJwrUZNHHlzUJ5HVxHjj45Rm6aj/R5shOiLGAPcDdc4ipe2mbkNupCccKkiAdqVnyr9w43Tp9GpwLAxILv8u5BuLcBYx4y9du5HeGWyFl7oRi1LK6Y5iSOqkk/bspklzXsDqacMs3NboETpMLExDjyQPEsMdnbuAFq8Nd2cY11S5E0uBoSXQNx2jLBlYNeayj43B3rLZOqg55LjcFBcdpS83YNOqON0GULjZShhba/NFMMxBzWkcuSydVI9hsSQtFhdU3s9d7J8keLBhnbpFT9LMsuUbkraU+ENZHtqRusDRVTWVQdyJW7rsRvH6p5J3wqJrmR5/xRGRJprqrNFP2kL4SPaaRryNtD52K66UGQl//AOKtPWNz2YduYRdtJV0aKUW23wwHhz3Wezm4bfiby+Z8lsODacHRyyIOSpBO2cH4P3/mK3+BhrXXCt4i9ePc58EVf7GjromtjsNzosw6jLHZr6K/iWIC+p0CGz4l2jbDYc1wwjJHdcX2aTCqu9gCr+NuHZnqvP4cRMJvuE3FuJHStsNAuhRbXBzyai+QiZPUdYLJ1crnPIA1V/CsWBBY74JUbQZ78kIJ47sOVrJrRF25YACDcraYHE18JBGtlTqsOY6x6DdC3Y0Kd2Xqk5mvSGS8vtg3FcLLZyGi99dFQqMOcDqCFtsCZ2r87uf0RjFcKjcFZZGiWiaMjwnO6F+o0K2OI4qXstfQclVnoWCO43A0KytZibhdtkk058otjnHGtZBQyhJAf0tySXypDedEHYZSepe11Wp5gJhfkUXoZRHHqoKbCxKS/wCSqp8uyTxuo6mwgqWuYNhpsszxDiBjcMvMqWkqezuN7LtTCJuminijUueimf1R9PYX4Xhc+z3a81qK+rZl9a3RYzCcU7H1TsrtVibXf5WnaYcWLZGlwqv09XyRCFwcdd1kMJxNrRui+G43HvcaJYPkbNhlBc9C4mjtrz5INWVjmxjUbJnE3EDXGzddd1VcWyRjUWstO7TYuNR1aQIixUueLnmtxBUM7PXosbhWAmWWw2butJWUhhAB2S+InDZRj2Hwt09jLcSxE6tafgECp6h9ra6L2Th7D45RqAn8RcGxZC5rQDbkpQ8fGL8uSFnh9dxZ4gJzm16rf4LVB8J6rK4lhoa/Qc9lawmoEehOhXoSakk0c0LjNpkOLPs4oOyWzkbxezx6qBOpXa6KkGmic7UqR2tfdwPd9FpaPEh5hZEA81r8Fw8Pha7nZLnpRVj+Hb2bK2IVJcbC6fTPLGagplV+reLjZF466KSPUa81KV0uCkHFzfNAusqhktbVB2Ek2U8lQO0I5KVkrQbplcV0NPXJK74LkWCepm59VHhkb8xtrbmny4xZtm+SlwCVwJOW46qbc9W2PWLdJBmCrNvWNu5Z/FaIukDxyRGoOYlPpWO2IutiWvIcyU+GHcArGBlri9l3Eawn3rW5BZ99I9l3AG3ch0+IO6pXByfBSGsY3I2ArAIjc3Nllql4cTzVR9WXC10Qwalzbpn6I8kqWTJUSnlPRJar7OYko+edH8IYGSvuLEp8OIua05Ta6pQ0ZcVypjLNF36x6PL3muWXqOq111RGmn1WbbIRqpaaoc5wA5rOAY5OQ5LJmerUdNn5qn9nOHrIjg9SGu9Y2v1XPJ3zE9TD4nHjhUuxjXZDZDK2os7Q28CtHj1ILZwRe3Lmso2LPfVbG0+WU8Xm3xKK9xPlLtFNTukiGoOU/JTYdTgO15LTnB5qhloYHu77Wb5laeRXXsefDDrHZumW+CcQaG35ndGqudtQ/KOSj4d4Gnjb+sDW33F7/RHabhVrHZi91x93QLys08ccjnfJeM4qPdjcEwt0brjZFcYqR2ZAN3W2Gp+Sd2EY9p233nJjsZpYvfb4N1PyXBfmSvliubfSPKX8GV1RK5zYS1pOhkIbp4I3ReiWV37Wdre5gJ+ZWuqeOox+zjc7vOgQer40nf7Iawd2p817C8Vlqkq/PuQ8iUnbLWH+jWli1kJf+Z1h5BE8mG0+zYgejQHFYeqxOaT25XHuvYeQVTMpt5ZfVIrHw6XbHelKuppadggiDS2Zri8NDbtLHtI8y3yVr0f4pRNoY2TsvI0yAusTcGRxbqO4gfBZXieTN2UV9Huu63QWA+Z+SH4a7spnw3Jbc5b9R/cfRdyxSl4ft92Qesc2p6vMMIl9pg+OYKMYFg7tiB4PI/qsHmXQ9cyjNdSZd4YM27uB8IdtIR4SJjvRphrvZqHj/qArG510P702+b+b8/uL/DwNYfRXSXu2qd8S0ozScGsjblbK0+IC89Ex6nzKlbWPGz3f7ikk8z7l/gZYUumbKr4HLnZhIzwA/wAqan4be33WH4lYxuKTf6r/APcVKzGpx+9f5oXl+w2kvk3b8DeWkdk3X8X+FhMX9HNYXl0bWZTyzf4U7eI6kfvXfJSt4qqR+9PkEY5M0eUkLLE5KmwM3gKubvED4OCJU3DVSwawuB7rH+qtt4xqR7wPwUreNZ+eXyWnlzSVUjQxuDtAZ2FVt/2L/l/dJG/+OJvutXEm2X+VFdpnlvbkPNtrq26zhc7qvKwAXUHbEr2KXaPL2fTDVPgIkjuh9FR5JNeRRbD8SLGWTXQ5jm6rl3mrT6O3WDSaXIdhkaWWPRY/FXhrzZGpZcrVWoeGKisf+rbZl9ZHaN+HVbE1C3J0ifiFsvuDn4u4sy/BHOFOCqupObL2cZ9941Pg3mt/wvwDT01nPHayfecPVB7mrcwvsLALjzf8lBXHEv6v/SEUJdtgXhvgampgCW5383v117hyWviAGjRYIfNVsjbmkcAB1KyeMccnVtOP4yPoFGGVt33+f4GWOUzZ4pisFO3NK8Do3cnwC8+x7jN0xtCzs2DmfaP9lnKipfI4ueS5x5uKhKpL1qmjpx4Ix5fLJJJnON3OJ8SUxMJTcy1FyQuTXOTcyY6RNRh1yuZkwvUUpRoBn+IJrVLLnQNaf/J11SrKgGpD2G4Lm67dL7/FW+IIM00YLg3M0C7th6x1PdqqktA2M3MzDaxAbqTbw2259V62LnGjycvGV/uaG67mTrrl15x6Yg5LMnCyWVAJwPTsy52aQjWMPBXQmdmu5FjD1xNy964QUDDyuFcN+q5qiax10k3VJYFnZuHgW3CzuI0YiK1bcVa1gJNhZZzFWPqZA2FpceZGw8Sr4ZT29XR5+WGoqYB7dEWwfD5ZDlY0nv5DxKJcPcKNjAMzszvuN9keJ5rXU9mgBoAA5DQKGbOo2o8lovgo4VwrE0h036xw933B/daqAgCwAAGwGgCHMkVOv4hji0vd3QLysvmZXXY65NMJQNSUJxLiprLiP1ndeQWMrsckl3Nm/dG3xVJryqY/BVzNlYwXuEq/EZJjd7ie7kPAKrnUWZdBXWopKkVJC5NJTe0Ca555BGgnSVwuUYBKkDEQDCSuZU9xUZeiYeFWlfqpXu0VUlFIDAnE41jP5h/Kg0n9Ed4mHqMP4iPMf4QN3Jen4d/po8vxC/UZsAb28EkyBxLGnq1v0Cf8F57PRXR266CuLtu9YJ0FODkyy7lKBiQOXcyYL9F3MsEeHJXTQ5IOQCOuuFcuksA6uJJLGB2ExB+UOFxfZbemp2xgNY0NHQBJJVzv2OCJNGdVZLl1JcUxwPxBVPa0ZXEX3ss61JJdOFLQtElaV1rtUkkWUROxceUkkg45gT0kkAjV1JJYwwptlxJYBFMq4SSToDBnEv7Jn5x/KUBPJJJeh4f6DzfE/wDYzX4f+yj/ACN+gUqSS4ZfUz0IfSv2OkJtkkkoxyy7dJJEA4OTwUkkAo6VwtXEkAjSFwpJIinEkkkQH//Z"/>
          <p:cNvSpPr>
            <a:spLocks noChangeAspect="1" noChangeArrowheads="1"/>
          </p:cNvSpPr>
          <p:nvPr/>
        </p:nvSpPr>
        <p:spPr bwMode="auto">
          <a:xfrm>
            <a:off x="381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00" y="5848218"/>
            <a:ext cx="2086200" cy="4001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936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5448"/>
            <a:ext cx="8839200" cy="1252728"/>
          </a:xfrm>
        </p:spPr>
        <p:txBody>
          <a:bodyPr>
            <a:noAutofit/>
          </a:bodyPr>
          <a:lstStyle/>
          <a:p>
            <a:pPr algn="ctr"/>
            <a:r>
              <a:rPr lang="en-US" sz="5000" dirty="0" smtClean="0">
                <a:solidFill>
                  <a:srgbClr val="FF0000"/>
                </a:solidFill>
              </a:rPr>
              <a:t>Why are we talking about this?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36</a:t>
            </a:r>
            <a:r>
              <a:rPr lang="en-US" dirty="0" smtClean="0">
                <a:solidFill>
                  <a:schemeClr val="bg1"/>
                </a:solidFill>
              </a:rPr>
              <a:t>% </a:t>
            </a:r>
            <a:r>
              <a:rPr lang="en-US" dirty="0">
                <a:solidFill>
                  <a:schemeClr val="bg1"/>
                </a:solidFill>
              </a:rPr>
              <a:t>of these attacks have a duration of </a:t>
            </a:r>
            <a:endParaRPr lang="en-US" dirty="0" smtClean="0">
              <a:solidFill>
                <a:schemeClr val="bg1"/>
              </a:solidFill>
            </a:endParaRPr>
          </a:p>
          <a:p>
            <a:pPr marL="118872" indent="0">
              <a:buNone/>
            </a:pP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     </a:t>
            </a:r>
            <a:r>
              <a:rPr lang="en-US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minutes or </a:t>
            </a:r>
            <a:r>
              <a:rPr lang="en-US" dirty="0" smtClean="0">
                <a:solidFill>
                  <a:schemeClr val="bg1"/>
                </a:solidFill>
              </a:rPr>
              <a:t>less.</a:t>
            </a:r>
          </a:p>
          <a:p>
            <a:pPr marL="118872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69</a:t>
            </a:r>
            <a:r>
              <a:rPr lang="en-US" dirty="0" smtClean="0">
                <a:solidFill>
                  <a:schemeClr val="bg1"/>
                </a:solidFill>
              </a:rPr>
              <a:t>% have </a:t>
            </a:r>
            <a:r>
              <a:rPr lang="en-US" dirty="0">
                <a:solidFill>
                  <a:schemeClr val="bg1"/>
                </a:solidFill>
              </a:rPr>
              <a:t>a duration of </a:t>
            </a:r>
            <a:r>
              <a:rPr lang="en-US" u="sng" dirty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  <a:r>
              <a:rPr lang="en-US" dirty="0">
                <a:solidFill>
                  <a:schemeClr val="bg1"/>
                </a:solidFill>
              </a:rPr>
              <a:t> minutes or less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118872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If you find yourself in the middle of a senseless attack…the “</a:t>
            </a:r>
            <a:r>
              <a:rPr lang="en-US" b="1" dirty="0" smtClean="0">
                <a:solidFill>
                  <a:schemeClr val="bg1"/>
                </a:solidFill>
              </a:rPr>
              <a:t>Why</a:t>
            </a:r>
            <a:r>
              <a:rPr lang="en-US" dirty="0" smtClean="0">
                <a:solidFill>
                  <a:schemeClr val="bg1"/>
                </a:solidFill>
              </a:rPr>
              <a:t>” doesn’t matter.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What matters is…</a:t>
            </a:r>
            <a:r>
              <a:rPr lang="en-US" sz="3600" b="1" dirty="0" smtClean="0">
                <a:solidFill>
                  <a:srgbClr val="FF0000"/>
                </a:solidFill>
              </a:rPr>
              <a:t>Surviving</a:t>
            </a:r>
            <a:r>
              <a:rPr lang="en-US" dirty="0" smtClean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19905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ChangeArrowheads="1"/>
          </p:cNvSpPr>
          <p:nvPr/>
        </p:nvSpPr>
        <p:spPr bwMode="auto">
          <a:xfrm>
            <a:off x="1832069" y="1228920"/>
            <a:ext cx="541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9600" b="1" i="1" dirty="0" err="1" smtClean="0">
                <a:solidFill>
                  <a:srgbClr val="FF0000"/>
                </a:solidFill>
                <a:latin typeface="+mj-lt"/>
                <a:cs typeface="Cambria"/>
              </a:rPr>
              <a:t>ALiCE</a:t>
            </a:r>
            <a:endParaRPr lang="en-US" sz="9600" b="1" i="1" dirty="0">
              <a:solidFill>
                <a:srgbClr val="FF0000"/>
              </a:solidFill>
              <a:latin typeface="+mj-lt"/>
              <a:cs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550" y="3594311"/>
            <a:ext cx="89227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lert, </a:t>
            </a:r>
            <a:r>
              <a:rPr lang="en-US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ockdown, </a:t>
            </a:r>
            <a:r>
              <a:rPr lang="en-US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nform, </a:t>
            </a:r>
            <a:r>
              <a:rPr lang="en-US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ounter, </a:t>
            </a:r>
            <a:r>
              <a:rPr lang="en-US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vacuate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500345"/>
            <a:ext cx="942669" cy="9398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71275" y="5329196"/>
            <a:ext cx="3819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Intruder </a:t>
            </a:r>
            <a:r>
              <a:rPr lang="en-US" sz="3600" b="1" dirty="0">
                <a:solidFill>
                  <a:srgbClr val="FF0000"/>
                </a:solidFill>
              </a:rPr>
              <a:t>Response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00" y="5848218"/>
            <a:ext cx="2086200" cy="4001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3559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           </a:t>
            </a:r>
            <a:r>
              <a:rPr lang="en-US" sz="4400" dirty="0" smtClean="0">
                <a:solidFill>
                  <a:srgbClr val="FF0000"/>
                </a:solidFill>
              </a:rPr>
              <a:t>What is: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6866" name="Content Placeholder 5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343400"/>
          </a:xfrm>
        </p:spPr>
        <p:txBody>
          <a:bodyPr>
            <a:noAutofit/>
          </a:bodyPr>
          <a:lstStyle/>
          <a:p>
            <a:pPr eaLnBrk="1" fontAlgn="auto" hangingPunct="1">
              <a:buFontTx/>
              <a:buNone/>
              <a:defRPr/>
            </a:pPr>
            <a:r>
              <a:rPr lang="en-US" b="1" i="1" dirty="0">
                <a:solidFill>
                  <a:schemeClr val="bg1"/>
                </a:solidFill>
              </a:rPr>
              <a:t>A </a:t>
            </a:r>
            <a:r>
              <a:rPr lang="en-US" b="1" i="1" dirty="0" smtClean="0">
                <a:solidFill>
                  <a:schemeClr val="bg1"/>
                </a:solidFill>
              </a:rPr>
              <a:t>proactive, options-based strategy:</a:t>
            </a:r>
          </a:p>
          <a:p>
            <a:pPr eaLnBrk="1" fontAlgn="auto" hangingPunct="1">
              <a:buFontTx/>
              <a:buNone/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  <a:p>
            <a:pPr eaLnBrk="1" fontAlgn="auto" hangingPunct="1"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Maximizes survivability </a:t>
            </a:r>
            <a:r>
              <a:rPr lang="en-US" sz="2400" dirty="0" smtClean="0">
                <a:solidFill>
                  <a:schemeClr val="bg1"/>
                </a:solidFill>
              </a:rPr>
              <a:t>by </a:t>
            </a:r>
            <a:r>
              <a:rPr lang="en-US" sz="2400" dirty="0">
                <a:solidFill>
                  <a:schemeClr val="bg1"/>
                </a:solidFill>
              </a:rPr>
              <a:t>teaching </a:t>
            </a:r>
            <a:r>
              <a:rPr lang="en-US" sz="2400" dirty="0" smtClean="0">
                <a:solidFill>
                  <a:schemeClr val="bg1"/>
                </a:solidFill>
              </a:rPr>
              <a:t>options.</a:t>
            </a:r>
          </a:p>
          <a:p>
            <a:pPr eaLnBrk="1" fontAlgn="auto" hangingPunct="1">
              <a:buClr>
                <a:schemeClr val="bg1"/>
              </a:buClr>
              <a:buFont typeface="Arial" pitchFamily="34" charset="0"/>
              <a:buChar char="•"/>
              <a:defRPr/>
            </a:pPr>
            <a:endParaRPr lang="en-US" sz="8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sz="2400" u="sng" dirty="0" smtClean="0">
                <a:solidFill>
                  <a:schemeClr val="bg1"/>
                </a:solidFill>
              </a:rPr>
              <a:t>NOT</a:t>
            </a:r>
            <a:r>
              <a:rPr lang="en-US" sz="2400" dirty="0" smtClean="0">
                <a:solidFill>
                  <a:schemeClr val="bg1"/>
                </a:solidFill>
              </a:rPr>
              <a:t> sequential </a:t>
            </a:r>
            <a:r>
              <a:rPr lang="en-US" sz="2400" dirty="0">
                <a:solidFill>
                  <a:schemeClr val="bg1"/>
                </a:solidFill>
              </a:rPr>
              <a:t>steps to </a:t>
            </a:r>
            <a:r>
              <a:rPr lang="en-US" sz="2400" dirty="0" smtClean="0">
                <a:solidFill>
                  <a:schemeClr val="bg1"/>
                </a:solidFill>
              </a:rPr>
              <a:t>follow.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  <a:defRPr/>
            </a:pPr>
            <a:endParaRPr lang="en-US" sz="8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cs typeface="Cambria"/>
              </a:rPr>
              <a:t>Provides options for </a:t>
            </a:r>
            <a:r>
              <a:rPr lang="en-US" sz="2400" b="1" u="sng" dirty="0" smtClean="0">
                <a:solidFill>
                  <a:srgbClr val="FF0000"/>
                </a:solidFill>
                <a:cs typeface="Cambria"/>
              </a:rPr>
              <a:t>SURVIVAL</a:t>
            </a:r>
            <a:r>
              <a:rPr lang="en-US" sz="2400" dirty="0" smtClean="0">
                <a:solidFill>
                  <a:schemeClr val="bg1"/>
                </a:solidFill>
                <a:cs typeface="Cambria"/>
              </a:rPr>
              <a:t>.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  <a:defRPr/>
            </a:pPr>
            <a:endParaRPr lang="en-US" sz="800" dirty="0" smtClean="0">
              <a:solidFill>
                <a:schemeClr val="bg1"/>
              </a:solidFill>
              <a:cs typeface="Cambria"/>
            </a:endParaRPr>
          </a:p>
          <a:p>
            <a:pPr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cs typeface="Cambria"/>
              </a:rPr>
              <a:t>Provides</a:t>
            </a:r>
            <a:r>
              <a:rPr lang="en-US" sz="2400" dirty="0" smtClean="0">
                <a:solidFill>
                  <a:srgbClr val="FF0000"/>
                </a:solidFill>
                <a:cs typeface="Cambria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cs typeface="Cambria"/>
              </a:rPr>
              <a:t>KNOWLEDGE</a:t>
            </a:r>
            <a:r>
              <a:rPr lang="en-US" sz="2400" dirty="0" smtClean="0">
                <a:solidFill>
                  <a:srgbClr val="FF0000"/>
                </a:solidFill>
                <a:cs typeface="Cambria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cs typeface="Cambria"/>
              </a:rPr>
              <a:t>so people can make informed decisions.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  <a:defRPr/>
            </a:pPr>
            <a:endParaRPr lang="en-US" sz="800" dirty="0" smtClean="0">
              <a:solidFill>
                <a:schemeClr val="bg1"/>
              </a:solidFill>
              <a:cs typeface="Cambria"/>
            </a:endParaRPr>
          </a:p>
          <a:p>
            <a:pPr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sz="2400" b="1" u="sng" dirty="0" smtClean="0">
                <a:solidFill>
                  <a:srgbClr val="FF0000"/>
                </a:solidFill>
                <a:cs typeface="Cambria"/>
              </a:rPr>
              <a:t>EMPOWERS</a:t>
            </a:r>
            <a:r>
              <a:rPr lang="en-US" sz="2400" dirty="0" smtClean="0">
                <a:solidFill>
                  <a:schemeClr val="bg1"/>
                </a:solidFill>
                <a:cs typeface="Cambria"/>
              </a:rPr>
              <a:t> employees, visitors and patients to                              </a:t>
            </a:r>
            <a:r>
              <a:rPr lang="en-US" sz="2400" b="1" dirty="0" smtClean="0">
                <a:solidFill>
                  <a:srgbClr val="FF0000"/>
                </a:solidFill>
                <a:cs typeface="Cambria"/>
              </a:rPr>
              <a:t>take action </a:t>
            </a:r>
            <a:r>
              <a:rPr lang="en-US" sz="2400" dirty="0" smtClean="0">
                <a:solidFill>
                  <a:schemeClr val="bg1"/>
                </a:solidFill>
                <a:cs typeface="Cambria"/>
              </a:rPr>
              <a:t>as the situation warrants.</a:t>
            </a:r>
            <a:endParaRPr lang="en-US" sz="2400" dirty="0" smtClean="0">
              <a:solidFill>
                <a:srgbClr val="0E1A74"/>
              </a:solidFill>
            </a:endParaRPr>
          </a:p>
        </p:txBody>
      </p:sp>
      <p:pic>
        <p:nvPicPr>
          <p:cNvPr id="2" name="Picture 1" descr="Title slide 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16640"/>
            <a:ext cx="2514600" cy="730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3901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056" y="609600"/>
            <a:ext cx="8458200" cy="15696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u="sng" dirty="0" err="1" smtClean="0">
                <a:ln w="50800"/>
                <a:solidFill>
                  <a:srgbClr val="FF0000"/>
                </a:solidFill>
                <a:latin typeface="+mj-lt"/>
                <a:ea typeface="+mn-ea"/>
                <a:cs typeface="Cambria"/>
              </a:rPr>
              <a:t>A</a:t>
            </a:r>
            <a:r>
              <a:rPr lang="en-US" sz="9600" b="1" dirty="0" err="1" smtClean="0">
                <a:ln w="50800"/>
                <a:solidFill>
                  <a:srgbClr val="FF0000"/>
                </a:solidFill>
                <a:latin typeface="+mj-lt"/>
                <a:ea typeface="+mn-ea"/>
                <a:cs typeface="Cambria"/>
              </a:rPr>
              <a:t>LiCE</a:t>
            </a:r>
            <a:endParaRPr lang="en-US" sz="9600" b="1" dirty="0">
              <a:ln w="50800"/>
              <a:solidFill>
                <a:srgbClr val="FF0000"/>
              </a:solidFill>
              <a:latin typeface="+mj-lt"/>
              <a:ea typeface="+mn-ea"/>
              <a:cs typeface="Cambri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609600" y="3962400"/>
            <a:ext cx="7885113" cy="15001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8800" b="1" dirty="0" smtClean="0">
                <a:solidFill>
                  <a:srgbClr val="FF0000"/>
                </a:solidFill>
                <a:ea typeface="+mn-ea"/>
                <a:cs typeface="Cambria"/>
              </a:rPr>
              <a:t>Alert</a:t>
            </a:r>
            <a:endParaRPr lang="en-US" sz="8800" b="1" dirty="0">
              <a:solidFill>
                <a:srgbClr val="FF0000"/>
              </a:solidFill>
              <a:ea typeface="+mn-ea"/>
              <a:cs typeface="Cambr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86600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57200" y="-190500"/>
            <a:ext cx="815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9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Alert</a:t>
            </a:r>
            <a:endParaRPr lang="en-US" sz="96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339" name="Text Box 8"/>
          <p:cNvSpPr txBox="1">
            <a:spLocks noChangeArrowheads="1"/>
          </p:cNvSpPr>
          <p:nvPr/>
        </p:nvSpPr>
        <p:spPr bwMode="auto">
          <a:xfrm>
            <a:off x="381000" y="1676400"/>
            <a:ext cx="9067800" cy="58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47688" indent="-411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Information is the key to good 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decisions.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Alert information can come from anyone.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Provide as much 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information as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possible to as many people as 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possible.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Use any and all available means: 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Phone Intercom System, Public Address, Texts, etc.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i="1" dirty="0" smtClean="0">
                <a:solidFill>
                  <a:schemeClr val="bg1"/>
                </a:solidFill>
                <a:latin typeface="+mn-lt"/>
              </a:rPr>
              <a:t>A small amount of information may save lives!</a:t>
            </a:r>
          </a:p>
          <a:p>
            <a:pPr marL="136525" indent="0"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None/>
            </a:pPr>
            <a:endParaRPr lang="en-US" sz="2800" i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5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2455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6956" y="609600"/>
            <a:ext cx="7010399" cy="1569660"/>
          </a:xfrm>
          <a:prstGeom prst="rect">
            <a:avLst/>
          </a:prstGeom>
          <a:ln>
            <a:noFill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 err="1" smtClean="0">
                <a:ln w="50800"/>
                <a:solidFill>
                  <a:srgbClr val="FF0000"/>
                </a:solidFill>
                <a:latin typeface="+mj-lt"/>
                <a:ea typeface="+mn-ea"/>
                <a:cs typeface="Cambria"/>
              </a:rPr>
              <a:t>A</a:t>
            </a:r>
            <a:r>
              <a:rPr lang="en-US" sz="9600" b="1" u="sng" dirty="0" err="1">
                <a:ln w="50800"/>
                <a:solidFill>
                  <a:srgbClr val="FF0000"/>
                </a:solidFill>
                <a:latin typeface="+mj-lt"/>
                <a:ea typeface="+mn-ea"/>
                <a:cs typeface="Cambria"/>
              </a:rPr>
              <a:t>L</a:t>
            </a:r>
            <a:r>
              <a:rPr lang="en-US" sz="9600" b="1" dirty="0" err="1" smtClean="0">
                <a:ln w="50800"/>
                <a:solidFill>
                  <a:srgbClr val="FF0000"/>
                </a:solidFill>
                <a:latin typeface="+mj-lt"/>
                <a:ea typeface="+mn-ea"/>
                <a:cs typeface="Cambria"/>
              </a:rPr>
              <a:t>iCE</a:t>
            </a:r>
            <a:endParaRPr lang="en-US" sz="9600" b="1" dirty="0">
              <a:ln w="50800"/>
              <a:solidFill>
                <a:srgbClr val="FF0000"/>
              </a:solidFill>
              <a:latin typeface="+mj-lt"/>
              <a:ea typeface="+mn-ea"/>
              <a:cs typeface="Cambri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3733800"/>
            <a:ext cx="7885113" cy="15001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8800" b="1" dirty="0" smtClean="0">
                <a:solidFill>
                  <a:srgbClr val="FF0000"/>
                </a:solidFill>
                <a:ea typeface="+mn-ea"/>
                <a:cs typeface="Cambria"/>
              </a:rPr>
              <a:t>Lockdown</a:t>
            </a:r>
            <a:endParaRPr lang="en-US" sz="8800" b="1" dirty="0">
              <a:solidFill>
                <a:srgbClr val="FF0000"/>
              </a:solidFill>
              <a:ea typeface="+mn-ea"/>
              <a:cs typeface="Cambr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0994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57200" y="152400"/>
            <a:ext cx="815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7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Lockdown</a:t>
            </a:r>
            <a:endParaRPr lang="en-US" sz="72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800100" y="2209800"/>
            <a:ext cx="7810500" cy="36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47688" indent="-411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  <a:latin typeface="+mn-lt"/>
              </a:rPr>
              <a:t>Excellent starting </a:t>
            </a: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point.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1400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Not a “one size fits all” solution.</a:t>
            </a:r>
          </a:p>
          <a:p>
            <a:pPr marL="136525" indent="0"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None/>
            </a:pP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  <a:latin typeface="+mn-lt"/>
              </a:rPr>
              <a:t>Locked doors provide a time </a:t>
            </a: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barrier.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1400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Locked doors do make a difference.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7133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2257</TotalTime>
  <Words>501</Words>
  <Application>Microsoft Office PowerPoint</Application>
  <PresentationFormat>On-screen Show (4:3)</PresentationFormat>
  <Paragraphs>110</Paragraphs>
  <Slides>25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Module</vt:lpstr>
      <vt:lpstr>Violent Intruder Response</vt:lpstr>
      <vt:lpstr>Why are we talking about this?</vt:lpstr>
      <vt:lpstr>Why are we talking about this?</vt:lpstr>
      <vt:lpstr>Slide 4</vt:lpstr>
      <vt:lpstr>            What is: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The ALiCE Response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M. Kunz</dc:creator>
  <cp:lastModifiedBy>admin</cp:lastModifiedBy>
  <cp:revision>170</cp:revision>
  <cp:lastPrinted>2014-02-14T15:54:05Z</cp:lastPrinted>
  <dcterms:created xsi:type="dcterms:W3CDTF">2013-07-09T15:54:38Z</dcterms:created>
  <dcterms:modified xsi:type="dcterms:W3CDTF">2015-11-13T13:47:43Z</dcterms:modified>
</cp:coreProperties>
</file>